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58" r:id="rId5"/>
    <p:sldId id="260" r:id="rId6"/>
    <p:sldId id="261" r:id="rId7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356"/>
    <a:srgbClr val="BCA1B2"/>
    <a:srgbClr val="F3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8F673D-B6A5-6ACF-5CF5-EA7CEE225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4B31-E10C-7972-69F6-9F88EFBAC9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A905A8C-B932-A540-A134-02815975707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114F9-5E1E-CF63-CA6B-061A5A23F3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5DA01-6738-6FD7-257F-4BF2A909CB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AD131F25-2EB2-3442-B14D-E1058CB9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87A8737-0059-F940-99C7-879115A49BD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E426CCB-EEF2-544A-8426-7BCA5B80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4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FBED2-7AA1-4CBA-F41B-842844F1E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5145" y="-18094"/>
            <a:ext cx="7589965" cy="1072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CE475A-CCCC-1D28-AB0C-84FB0AC7B9FC}"/>
              </a:ext>
            </a:extLst>
          </p:cNvPr>
          <p:cNvSpPr txBox="1"/>
          <p:nvPr userDrawn="1"/>
        </p:nvSpPr>
        <p:spPr>
          <a:xfrm>
            <a:off x="705532" y="1846333"/>
            <a:ext cx="6148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BCA1B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Use This File</a:t>
            </a:r>
            <a:endParaRPr lang="en-US" sz="3600" b="1">
              <a:solidFill>
                <a:srgbClr val="BCA1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12D8C-69AB-EC7D-DA3D-002724175C37}"/>
              </a:ext>
            </a:extLst>
          </p:cNvPr>
          <p:cNvSpPr txBox="1"/>
          <p:nvPr userDrawn="1"/>
        </p:nvSpPr>
        <p:spPr>
          <a:xfrm>
            <a:off x="549106" y="2882938"/>
            <a:ext cx="646146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 by selecting the menu template, by navigating to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in the top menu and find the drop down menu for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Slide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’. </a:t>
            </a:r>
          </a:p>
          <a:p>
            <a:pPr>
              <a:buFont typeface="+mj-lt"/>
              <a:buAutoNum type="arabicPeriod"/>
            </a:pPr>
            <a:endParaRPr lang="en-GB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template has a number </a:t>
            </a:r>
            <a:b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placeholder text boxes. </a:t>
            </a:r>
            <a:b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Simply click the text box and </a:t>
            </a:r>
            <a:b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 typing to replace the text. </a:t>
            </a:r>
            <a:b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note that example text has been </a:t>
            </a:r>
            <a:b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included as a placeholder in all the text </a:t>
            </a:r>
            <a:b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boxes, this text is not visible on exports </a:t>
            </a:r>
            <a:b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in presentation mode, you must type </a:t>
            </a:r>
            <a:b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own text into the placeholder text box.</a:t>
            </a:r>
          </a:p>
          <a:p>
            <a:pPr>
              <a:buFont typeface="+mj-lt"/>
              <a:buAutoNum type="arabicPeriod"/>
            </a:pPr>
            <a:endParaRPr lang="en-GB" sz="14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ensure you are using the font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’. If your text does not fit try reducing the text size.</a:t>
            </a:r>
          </a:p>
          <a:p>
            <a:pPr>
              <a:buFont typeface="+mj-lt"/>
              <a:buAutoNum type="arabicPeriod"/>
            </a:pPr>
            <a:endParaRPr lang="en-GB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change the heading box colours navigate to the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tab on the menu and select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’. Under ‘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select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’Solid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and using the paint bucket icon select a new colour in line with the Star Eats branding.</a:t>
            </a:r>
          </a:p>
          <a:p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DEAF6-CBAB-17D2-5E77-3D7F64B6DE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95" b="195"/>
          <a:stretch/>
        </p:blipFill>
        <p:spPr>
          <a:xfrm rot="262381">
            <a:off x="5037664" y="3917939"/>
            <a:ext cx="1481525" cy="20878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36241-4461-31A3-7480-0F276012D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689" t="61562" r="-123" b="32385"/>
          <a:stretch/>
        </p:blipFill>
        <p:spPr>
          <a:xfrm>
            <a:off x="4395970" y="8574157"/>
            <a:ext cx="564251" cy="6493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858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CA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E5082E82-829A-F7C7-F9EB-E33D950C7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410" y="-94"/>
            <a:ext cx="7564494" cy="1069199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35519B-2917-A19B-A994-0BB3B2F68D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644" y="1612486"/>
            <a:ext cx="4370387" cy="635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WEEK 1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11D7848-9B7C-B976-8A36-11B8662B47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096" y="2660072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76478DA-0397-2008-05C7-F8B9F4073B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5444" y="2660072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8C79E2-CE39-82BC-E394-0EF694B547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2041" y="2660072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5BAEB8-2D13-3253-82AE-1A68270C58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0513" y="2660072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F1CA99B-3951-E6EF-4CA4-1140F96697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3048" y="2660072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1EE8719-3FD4-B68C-5181-8895A56E3D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347" y="4093665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D4BD828-8550-0D92-2622-02D76BF983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695" y="4093665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86080E9-FA7E-DD15-717B-D2699E6D6E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4292" y="4093665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294863D-27CE-B1C9-D3EC-852F86AC1F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42764" y="4093665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74F8489-A286-ED77-323C-2D27BBBADA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5299" y="4093665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778FFAC-3332-20B2-A0C5-857FBBD33F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096" y="555050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3934DA9-261D-0A50-C696-666FB94657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5444" y="555050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7272DB9-E2A4-06F8-69EF-EF08B3A7D5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2041" y="555050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48FF224-05EF-682B-1CBA-766D30D424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50513" y="555050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6747E7D-457A-5312-E898-8555EC49B0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33048" y="555050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7496E61-7A9E-EB43-C459-C2B664245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347" y="701509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C9F5B38-48D0-A534-A39F-43ECF7E609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77695" y="701509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1A3EED9-7942-8AE2-FB95-320A16451E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4292" y="701509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1DCB494-9E96-BB67-132B-2E9FB1C43A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42764" y="701509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8838498-7D92-5A2C-AA11-8F6034580D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25299" y="7015096"/>
            <a:ext cx="985270" cy="1080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Menu item 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13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9888B-ACB8-9059-F07D-AE2C49BFE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Week 1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D78F1-5A55-3744-DD69-53F2520A00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343" y="2660072"/>
            <a:ext cx="1209821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Meatballs in tomato sauce &amp; pasta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5AEEF-2EF5-A9B8-CF28-2397CADCC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7951" y="2660072"/>
            <a:ext cx="1209821" cy="1080655"/>
          </a:xfrm>
        </p:spPr>
        <p:txBody>
          <a:bodyPr/>
          <a:lstStyle/>
          <a:p>
            <a:r>
              <a:rPr lang="en-GB"/>
              <a:t>Chicken korma &amp; rice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414CC-9819-7C96-2093-95120F5A7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8266" y="2660072"/>
            <a:ext cx="1100994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All day breakfast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222159-17B2-90C0-A994-5BC39CC3E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Fish fingers &amp; chips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4E08C4-6DB1-6342-BECA-3DC018D762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67952" y="4093665"/>
            <a:ext cx="1209820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Quorn korma &amp; rice</a:t>
            </a:r>
            <a:endParaRPr lang="en-US"/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265D-1207-135E-9876-7D8A21729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2027" y="4093665"/>
            <a:ext cx="1157233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Veggie all day breakfast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0FE66E-8962-53AB-CCDF-E85F04889B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Veggie fingers &amp; chips 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8EBDC2-65AD-ED4F-1A29-7922740E19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Sausage roll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7BF52C-3BF5-479E-CB9F-4810B5A010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67952" y="5550506"/>
            <a:ext cx="1209820" cy="108065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Ham sandwich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36A65E-E304-89E5-6C0A-BA9EF77D8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Cheesy melt</a:t>
            </a:r>
          </a:p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85C8A9-0DAB-2665-A632-34566384A2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31580" y="5550506"/>
            <a:ext cx="1206512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Tuna baguette</a:t>
            </a:r>
          </a:p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F3C1E0-401B-E7DE-6DEC-BD6EEE7025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Chicken wrap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E75922E-6876-FE6B-FA6D-27F4E47C16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Marble cookie</a:t>
            </a:r>
          </a:p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B2AFD7-E33C-EEDB-DBB5-491E868B49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25354" y="7015096"/>
            <a:ext cx="1095013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Apple shortcake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3089EB-06CF-987B-0BF8-F5CCDCD361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Flapjack</a:t>
            </a:r>
          </a:p>
          <a:p>
            <a:endParaRPr lang="en-US"/>
          </a:p>
        </p:txBody>
      </p:sp>
      <p:sp>
        <p:nvSpPr>
          <p:cNvPr id="45" name="Google Shape;59;p2">
            <a:extLst>
              <a:ext uri="{FF2B5EF4-FFF2-40B4-BE49-F238E27FC236}">
                <a16:creationId xmlns:a16="http://schemas.microsoft.com/office/drawing/2014/main" id="{C11D9846-FD30-293F-27B8-34DF009F16BA}"/>
              </a:ext>
            </a:extLst>
          </p:cNvPr>
          <p:cNvSpPr txBox="1">
            <a:spLocks/>
          </p:cNvSpPr>
          <p:nvPr/>
        </p:nvSpPr>
        <p:spPr>
          <a:xfrm>
            <a:off x="1914627" y="9611158"/>
            <a:ext cx="4077872" cy="108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/>
              <a:t>Week commencing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13</a:t>
            </a:r>
            <a:r>
              <a:rPr lang="en-GB" baseline="30000"/>
              <a:t>th</a:t>
            </a:r>
            <a:r>
              <a:rPr lang="en-GB"/>
              <a:t> April, 4</a:t>
            </a:r>
            <a:r>
              <a:rPr lang="en-GB" baseline="30000"/>
              <a:t>th</a:t>
            </a:r>
            <a:r>
              <a:rPr lang="en-GB"/>
              <a:t> May, 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June, 22</a:t>
            </a:r>
            <a:r>
              <a:rPr lang="en-GB" baseline="30000"/>
              <a:t>nd</a:t>
            </a:r>
            <a:r>
              <a:rPr lang="en-GB"/>
              <a:t> June,  13</a:t>
            </a:r>
            <a:r>
              <a:rPr lang="en-GB" baseline="30000"/>
              <a:t>th</a:t>
            </a:r>
            <a:r>
              <a:rPr lang="en-GB"/>
              <a:t> July</a:t>
            </a:r>
          </a:p>
        </p:txBody>
      </p:sp>
      <p:pic>
        <p:nvPicPr>
          <p:cNvPr id="27" name="Picture 26" descr="A blue and black logo&#10;&#10;AI-generated content may be incorrect.">
            <a:extLst>
              <a:ext uri="{FF2B5EF4-FFF2-40B4-BE49-F238E27FC236}">
                <a16:creationId xmlns:a16="http://schemas.microsoft.com/office/drawing/2014/main" id="{2F697FA6-ACA4-6AAE-C2E6-9FBC1BFF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2" y="9734139"/>
            <a:ext cx="2003259" cy="834691"/>
          </a:xfrm>
          <a:prstGeom prst="rect">
            <a:avLst/>
          </a:prstGeom>
        </p:spPr>
      </p:pic>
      <p:pic>
        <p:nvPicPr>
          <p:cNvPr id="30" name="Picture 29" descr="A logo with vegetables and text&#10;&#10;AI-generated content may be incorrect.">
            <a:extLst>
              <a:ext uri="{FF2B5EF4-FFF2-40B4-BE49-F238E27FC236}">
                <a16:creationId xmlns:a16="http://schemas.microsoft.com/office/drawing/2014/main" id="{66E4CB4B-FC4B-45AB-8A76-5E7A0ED3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47" y="9790740"/>
            <a:ext cx="736978" cy="778090"/>
          </a:xfrm>
          <a:prstGeom prst="rect">
            <a:avLst/>
          </a:prstGeom>
        </p:spPr>
      </p:pic>
      <p:pic>
        <p:nvPicPr>
          <p:cNvPr id="25" name="Picture 2" descr="Vegan symbol Images - Free Download on Freepik">
            <a:extLst>
              <a:ext uri="{FF2B5EF4-FFF2-40B4-BE49-F238E27FC236}">
                <a16:creationId xmlns:a16="http://schemas.microsoft.com/office/drawing/2014/main" id="{F404F276-7E3D-548C-6BD5-1A6BB7D9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86" y="3572589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egan symbol Images - Free Download on Freepik">
            <a:extLst>
              <a:ext uri="{FF2B5EF4-FFF2-40B4-BE49-F238E27FC236}">
                <a16:creationId xmlns:a16="http://schemas.microsoft.com/office/drawing/2014/main" id="{4BA4582B-F5D8-82C6-84C8-5BD9CFE3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92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egan symbol Images - Free Download on Freepik">
            <a:extLst>
              <a:ext uri="{FF2B5EF4-FFF2-40B4-BE49-F238E27FC236}">
                <a16:creationId xmlns:a16="http://schemas.microsoft.com/office/drawing/2014/main" id="{30831140-14DD-10E4-C6DC-09692D92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86" y="6476785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egan symbol Images - Free Download on Freepik">
            <a:extLst>
              <a:ext uri="{FF2B5EF4-FFF2-40B4-BE49-F238E27FC236}">
                <a16:creationId xmlns:a16="http://schemas.microsoft.com/office/drawing/2014/main" id="{C6FA5B12-1EAB-87C7-83DF-152C9E7D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01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egan symbol Images - Free Download on Freepik">
            <a:extLst>
              <a:ext uri="{FF2B5EF4-FFF2-40B4-BE49-F238E27FC236}">
                <a16:creationId xmlns:a16="http://schemas.microsoft.com/office/drawing/2014/main" id="{4E248163-9ABB-2BB8-8B60-07DCAF83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19" y="7926889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egan symbol Images - Free Download on Freepik">
            <a:extLst>
              <a:ext uri="{FF2B5EF4-FFF2-40B4-BE49-F238E27FC236}">
                <a16:creationId xmlns:a16="http://schemas.microsoft.com/office/drawing/2014/main" id="{9EAE403B-5E01-7474-8704-FAAAC4CF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01" y="7926889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egan symbol Images - Free Download on Freepik">
            <a:extLst>
              <a:ext uri="{FF2B5EF4-FFF2-40B4-BE49-F238E27FC236}">
                <a16:creationId xmlns:a16="http://schemas.microsoft.com/office/drawing/2014/main" id="{7D80A32F-2AF0-786D-3231-B18EA96C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37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egan symbol Images - Free Download on Freepik">
            <a:extLst>
              <a:ext uri="{FF2B5EF4-FFF2-40B4-BE49-F238E27FC236}">
                <a16:creationId xmlns:a16="http://schemas.microsoft.com/office/drawing/2014/main" id="{1A10CC03-82EC-86D9-AF36-EFC8CF31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99" y="7923574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D0D2B41-3BE2-F69A-27DC-1FBFF8E5DA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/>
              <a:t>Fruit jelly &amp; ice cream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C4A208A-E26F-9C39-7671-E7ABB5C597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84355" y="7015096"/>
            <a:ext cx="1153736" cy="1080655"/>
          </a:xfrm>
        </p:spPr>
        <p:txBody>
          <a:bodyPr/>
          <a:lstStyle/>
          <a:p>
            <a:r>
              <a:rPr lang="en-GB"/>
              <a:t>Pancakes with fruit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3C8C09-0A0A-A157-23B0-B54DA950BD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880" y="4263641"/>
            <a:ext cx="1096817" cy="1080655"/>
          </a:xfrm>
        </p:spPr>
        <p:txBody>
          <a:bodyPr/>
          <a:lstStyle/>
          <a:p>
            <a:r>
              <a:rPr lang="en-GB"/>
              <a:t>Meatballs in tomato sauce &amp; pasta</a:t>
            </a:r>
          </a:p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26D3B-609F-ABFC-038B-55502AF04ED2}"/>
              </a:ext>
            </a:extLst>
          </p:cNvPr>
          <p:cNvSpPr txBox="1"/>
          <p:nvPr/>
        </p:nvSpPr>
        <p:spPr>
          <a:xfrm>
            <a:off x="5167456" y="8935076"/>
            <a:ext cx="37831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1200" dirty="0">
                <a:solidFill>
                  <a:srgbClr val="51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flavours of yogurts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C6066DC-7D2F-D6D0-01E3-73F3779E1D06}"/>
              </a:ext>
            </a:extLst>
          </p:cNvPr>
          <p:cNvSpPr txBox="1">
            <a:spLocks/>
          </p:cNvSpPr>
          <p:nvPr/>
        </p:nvSpPr>
        <p:spPr>
          <a:xfrm>
            <a:off x="970780" y="8812991"/>
            <a:ext cx="3037437" cy="1080655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r>
              <a:rPr lang="en-GB" sz="1200">
                <a:solidFill>
                  <a:srgbClr val="515356"/>
                </a:solidFill>
              </a:rPr>
              <a:t>Beans/cheese/tuna/salmon</a:t>
            </a:r>
          </a:p>
          <a:p>
            <a:endParaRPr lang="en-US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C4DBC106-FD54-B6E4-9A7B-D52FFBA9E673}"/>
              </a:ext>
            </a:extLst>
          </p:cNvPr>
          <p:cNvSpPr txBox="1">
            <a:spLocks/>
          </p:cNvSpPr>
          <p:nvPr/>
        </p:nvSpPr>
        <p:spPr>
          <a:xfrm>
            <a:off x="4628352" y="2660072"/>
            <a:ext cx="1206512" cy="1080655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pPr>
              <a:buClr>
                <a:schemeClr val="dk1"/>
              </a:buClr>
              <a:buSzPts val="1100"/>
            </a:pPr>
            <a:r>
              <a:rPr lang="en-GB"/>
              <a:t>Cheesy tomato pizza with wedges </a:t>
            </a:r>
          </a:p>
          <a:p>
            <a:endParaRPr lang="en-US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A04E9E81-7D57-54A9-ED48-36A218F314C6}"/>
              </a:ext>
            </a:extLst>
          </p:cNvPr>
          <p:cNvSpPr txBox="1">
            <a:spLocks/>
          </p:cNvSpPr>
          <p:nvPr/>
        </p:nvSpPr>
        <p:spPr>
          <a:xfrm>
            <a:off x="4694920" y="4093666"/>
            <a:ext cx="1139943" cy="1155174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n-GB"/>
          </a:p>
          <a:p>
            <a:pPr>
              <a:buClr>
                <a:schemeClr val="dk1"/>
              </a:buClr>
              <a:buSzPts val="1100"/>
            </a:pPr>
            <a:r>
              <a:rPr lang="en-GB"/>
              <a:t>Cheesy tomato pizza with wedges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1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9888B-ACB8-9059-F07D-AE2C49BFE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Week 2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414CC-9819-7C96-2093-95120F5A7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1372" y="2623672"/>
            <a:ext cx="1272472" cy="1080655"/>
          </a:xfrm>
        </p:spPr>
        <p:txBody>
          <a:bodyPr/>
          <a:lstStyle/>
          <a:p>
            <a:endParaRPr lang="en-GB"/>
          </a:p>
          <a:p>
            <a:pPr marL="0" indent="0"/>
            <a:r>
              <a:rPr lang="en-GB"/>
              <a:t>Pasta bolognese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5AA5A3-2C37-E402-0775-B81113AFC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1580" y="2682238"/>
            <a:ext cx="1206512" cy="1080655"/>
          </a:xfrm>
        </p:spPr>
        <p:txBody>
          <a:bodyPr/>
          <a:lstStyle/>
          <a:p>
            <a:endParaRPr lang="en-GB"/>
          </a:p>
          <a:p>
            <a:r>
              <a:rPr lang="en-GB"/>
              <a:t>Pepperoni pizza &amp; wedges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222159-17B2-90C0-A994-5BC39CC3E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Chicken nuggets &amp; chips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265D-1207-135E-9876-7D8A21729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2273" y="4039292"/>
            <a:ext cx="1369307" cy="1080655"/>
          </a:xfrm>
        </p:spPr>
        <p:txBody>
          <a:bodyPr/>
          <a:lstStyle/>
          <a:p>
            <a:endParaRPr lang="en-GB"/>
          </a:p>
          <a:p>
            <a:pPr marL="0" lvl="0" indent="0"/>
            <a:r>
              <a:rPr lang="en-GB"/>
              <a:t>Veggie bolognese</a:t>
            </a: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0D8E81-5F8F-8DD6-E57F-78C21F7BDE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94920" y="4093665"/>
            <a:ext cx="1139943" cy="1080655"/>
          </a:xfrm>
        </p:spPr>
        <p:txBody>
          <a:bodyPr/>
          <a:lstStyle/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/>
          </a:p>
          <a:p>
            <a:pPr lvl="0"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/>
              <a:t>Veggie pizza with wedges 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0FE66E-8962-53AB-CCDF-E85F04889B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Quorn dippers &amp; chips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8EBDC2-65AD-ED4F-1A29-7922740E19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Sausage roll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7BF52C-3BF5-479E-CB9F-4810B5A010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67952" y="5550506"/>
            <a:ext cx="1209820" cy="1080655"/>
          </a:xfrm>
        </p:spPr>
        <p:txBody>
          <a:bodyPr/>
          <a:lstStyle/>
          <a:p>
            <a:endParaRPr lang="en-GB" sz="1400" dirty="0"/>
          </a:p>
          <a:p>
            <a:r>
              <a:rPr lang="en-GB" dirty="0"/>
              <a:t>Ham sandwich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36A65E-E304-89E5-6C0A-BA9EF77D8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Cheesy melt</a:t>
            </a:r>
          </a:p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85C8A9-0DAB-2665-A632-34566384A2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31580" y="5550506"/>
            <a:ext cx="1206512" cy="1080655"/>
          </a:xfrm>
        </p:spPr>
        <p:txBody>
          <a:bodyPr/>
          <a:lstStyle/>
          <a:p>
            <a:endParaRPr lang="en-GB" sz="1400"/>
          </a:p>
          <a:p>
            <a:r>
              <a:rPr lang="en-GB" sz="1400"/>
              <a:t>Tuna baguette</a:t>
            </a:r>
          </a:p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F3C1E0-401B-E7DE-6DEC-BD6EEE7025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Chicken wrap</a:t>
            </a:r>
          </a:p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B2AFD7-E33C-EEDB-DBB5-491E868B49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Custard cookie</a:t>
            </a:r>
          </a:p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36C3771-8291-51E6-60FE-19DD376EC3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77772" y="7015096"/>
            <a:ext cx="1353808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Fruit    muffin</a:t>
            </a: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1679E39-EEE5-7625-C982-7BCE6E0E36B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31580" y="7015096"/>
            <a:ext cx="1206512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Frozen mousse pot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3089EB-06CF-987B-0BF8-F5CCDCD361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965032" y="7015096"/>
            <a:ext cx="1226868" cy="1080655"/>
          </a:xfrm>
        </p:spPr>
        <p:txBody>
          <a:bodyPr/>
          <a:lstStyle/>
          <a:p>
            <a:endParaRPr lang="en-GB"/>
          </a:p>
          <a:p>
            <a:pPr marL="0" indent="0"/>
            <a:r>
              <a:rPr lang="en-GB"/>
              <a:t>Chocolate brownie</a:t>
            </a:r>
          </a:p>
          <a:p>
            <a:endParaRPr lang="en-US"/>
          </a:p>
        </p:txBody>
      </p:sp>
      <p:sp>
        <p:nvSpPr>
          <p:cNvPr id="45" name="Google Shape;59;p2">
            <a:extLst>
              <a:ext uri="{FF2B5EF4-FFF2-40B4-BE49-F238E27FC236}">
                <a16:creationId xmlns:a16="http://schemas.microsoft.com/office/drawing/2014/main" id="{C11D9846-FD30-293F-27B8-34DF009F16BA}"/>
              </a:ext>
            </a:extLst>
          </p:cNvPr>
          <p:cNvSpPr txBox="1">
            <a:spLocks/>
          </p:cNvSpPr>
          <p:nvPr/>
        </p:nvSpPr>
        <p:spPr>
          <a:xfrm>
            <a:off x="1914627" y="9611158"/>
            <a:ext cx="4077872" cy="108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/>
              <a:t>Week commencing 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20</a:t>
            </a:r>
            <a:r>
              <a:rPr lang="en-GB" baseline="30000"/>
              <a:t>th</a:t>
            </a:r>
            <a:r>
              <a:rPr lang="en-GB"/>
              <a:t> April, 11</a:t>
            </a:r>
            <a:r>
              <a:rPr lang="en-GB" baseline="30000"/>
              <a:t>th</a:t>
            </a:r>
            <a:r>
              <a:rPr lang="en-GB"/>
              <a:t> May, 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8</a:t>
            </a:r>
            <a:r>
              <a:rPr lang="en-GB" baseline="30000"/>
              <a:t>th</a:t>
            </a:r>
            <a:r>
              <a:rPr lang="en-GB"/>
              <a:t> June, 29</a:t>
            </a:r>
            <a:r>
              <a:rPr lang="en-GB" baseline="30000"/>
              <a:t>th</a:t>
            </a:r>
            <a:r>
              <a:rPr lang="en-GB"/>
              <a:t> June, 20</a:t>
            </a:r>
            <a:r>
              <a:rPr lang="en-GB" baseline="30000"/>
              <a:t>th</a:t>
            </a:r>
            <a:r>
              <a:rPr lang="en-GB"/>
              <a:t> July</a:t>
            </a:r>
          </a:p>
        </p:txBody>
      </p:sp>
      <p:pic>
        <p:nvPicPr>
          <p:cNvPr id="23" name="Picture 22" descr="A blue and black logo&#10;&#10;AI-generated content may be incorrect.">
            <a:extLst>
              <a:ext uri="{FF2B5EF4-FFF2-40B4-BE49-F238E27FC236}">
                <a16:creationId xmlns:a16="http://schemas.microsoft.com/office/drawing/2014/main" id="{18E5FFD1-6478-8003-56AB-2EB0390D2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2" y="9734139"/>
            <a:ext cx="2003259" cy="834691"/>
          </a:xfrm>
          <a:prstGeom prst="rect">
            <a:avLst/>
          </a:prstGeom>
        </p:spPr>
      </p:pic>
      <p:pic>
        <p:nvPicPr>
          <p:cNvPr id="24" name="Picture 23" descr="A logo with vegetables and text&#10;&#10;AI-generated content may be incorrect.">
            <a:extLst>
              <a:ext uri="{FF2B5EF4-FFF2-40B4-BE49-F238E27FC236}">
                <a16:creationId xmlns:a16="http://schemas.microsoft.com/office/drawing/2014/main" id="{84F865CC-96FE-311F-92CA-9851C1A3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47" y="9790740"/>
            <a:ext cx="736978" cy="778090"/>
          </a:xfrm>
          <a:prstGeom prst="rect">
            <a:avLst/>
          </a:prstGeom>
        </p:spPr>
      </p:pic>
      <p:pic>
        <p:nvPicPr>
          <p:cNvPr id="28" name="Picture 2" descr="Vegan symbol Images - Free Download on Freepik">
            <a:extLst>
              <a:ext uri="{FF2B5EF4-FFF2-40B4-BE49-F238E27FC236}">
                <a16:creationId xmlns:a16="http://schemas.microsoft.com/office/drawing/2014/main" id="{B9411D6D-D12C-07DA-9637-FB136751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11" y="6489816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egan symbol Images - Free Download on Freepik">
            <a:extLst>
              <a:ext uri="{FF2B5EF4-FFF2-40B4-BE49-F238E27FC236}">
                <a16:creationId xmlns:a16="http://schemas.microsoft.com/office/drawing/2014/main" id="{5B9115B1-3BE9-FD39-7E63-602DA8AF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01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egan symbol Images - Free Download on Freepik">
            <a:extLst>
              <a:ext uri="{FF2B5EF4-FFF2-40B4-BE49-F238E27FC236}">
                <a16:creationId xmlns:a16="http://schemas.microsoft.com/office/drawing/2014/main" id="{3BAEC58B-CC7C-9353-A10D-CFE0CADC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24" y="5031377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egan symbol Images - Free Download on Freepik">
            <a:extLst>
              <a:ext uri="{FF2B5EF4-FFF2-40B4-BE49-F238E27FC236}">
                <a16:creationId xmlns:a16="http://schemas.microsoft.com/office/drawing/2014/main" id="{E791E855-34AA-30F8-F246-B7BE4D55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05" y="5031377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egan symbol Images - Free Download on Freepik">
            <a:extLst>
              <a:ext uri="{FF2B5EF4-FFF2-40B4-BE49-F238E27FC236}">
                <a16:creationId xmlns:a16="http://schemas.microsoft.com/office/drawing/2014/main" id="{A6A56E30-67E5-1C52-4841-1E37E430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24" y="7926651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C73B05F3-76EF-0BE3-DFEC-22D834AEE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3347" y="2660650"/>
            <a:ext cx="1021279" cy="1079500"/>
          </a:xfrm>
        </p:spPr>
        <p:txBody>
          <a:bodyPr/>
          <a:lstStyle/>
          <a:p>
            <a:endParaRPr lang="en-GB"/>
          </a:p>
          <a:p>
            <a:r>
              <a:rPr lang="en-GB"/>
              <a:t>Pasta parcels in a tomato sauce</a:t>
            </a:r>
          </a:p>
          <a:p>
            <a:endParaRPr lang="en-US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ABDB54BE-4F2A-D998-A343-4F912B7744E0}"/>
              </a:ext>
            </a:extLst>
          </p:cNvPr>
          <p:cNvSpPr txBox="1">
            <a:spLocks/>
          </p:cNvSpPr>
          <p:nvPr/>
        </p:nvSpPr>
        <p:spPr>
          <a:xfrm>
            <a:off x="893347" y="4238601"/>
            <a:ext cx="984250" cy="1079500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/>
              <a:t>Pasta parcels </a:t>
            </a:r>
            <a:r>
              <a:rPr lang="en-GB" dirty="0"/>
              <a:t>in a tomato sauce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E20929E-B3D0-DF2C-EA14-7FAD0BBEEF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Chinese veggie rice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3B30A3F6-E08A-E2B0-8EFB-83432E67A0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Chinese </a:t>
            </a:r>
            <a:r>
              <a:rPr lang="en-GB"/>
              <a:t>chicken rice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31D1514-E268-94A8-D84D-2F1F9DB563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/>
              <a:t>Lemon &amp; orange drizzle cake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BCF6BC5-17EA-3BD2-0D19-BF4026A58CBC}"/>
              </a:ext>
            </a:extLst>
          </p:cNvPr>
          <p:cNvSpPr txBox="1">
            <a:spLocks/>
          </p:cNvSpPr>
          <p:nvPr/>
        </p:nvSpPr>
        <p:spPr>
          <a:xfrm>
            <a:off x="970780" y="8812991"/>
            <a:ext cx="3037437" cy="1080655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r>
              <a:rPr lang="en-GB" sz="1200">
                <a:solidFill>
                  <a:srgbClr val="515356"/>
                </a:solidFill>
              </a:rPr>
              <a:t>Beans/cheese/tuna/salmon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5797A-1651-2B28-1CD7-856BA1ED95D1}"/>
              </a:ext>
            </a:extLst>
          </p:cNvPr>
          <p:cNvSpPr txBox="1"/>
          <p:nvPr/>
        </p:nvSpPr>
        <p:spPr>
          <a:xfrm>
            <a:off x="5167456" y="8935076"/>
            <a:ext cx="37831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1200" dirty="0">
                <a:solidFill>
                  <a:srgbClr val="51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flavours of yogurts</a:t>
            </a:r>
          </a:p>
        </p:txBody>
      </p:sp>
    </p:spTree>
    <p:extLst>
      <p:ext uri="{BB962C8B-B14F-4D97-AF65-F5344CB8AC3E}">
        <p14:creationId xmlns:p14="http://schemas.microsoft.com/office/powerpoint/2010/main" val="242467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9888B-ACB8-9059-F07D-AE2C49BFE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Week 3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D78F1-5A55-3744-DD69-53F2520A00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Cheesy tomato pasta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5AEEF-2EF5-A9B8-CF28-2397CADCC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7951" y="2660072"/>
            <a:ext cx="1209821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Chicken tikka &amp; savoury rice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414CC-9819-7C96-2093-95120F5A7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108" y="2660072"/>
            <a:ext cx="1158851" cy="1080655"/>
          </a:xfrm>
        </p:spPr>
        <p:txBody>
          <a:bodyPr/>
          <a:lstStyle/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Burger &amp; wedges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222159-17B2-90C0-A994-5BC39CC3E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Fish &amp; chips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846CB1-087F-FB88-1D48-59F4130397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  <a:p>
            <a:pPr lvl="0"/>
            <a:r>
              <a:rPr lang="en-GB"/>
              <a:t>Cheesy tomato pasta</a:t>
            </a:r>
            <a:endParaRPr lang="en-US"/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265D-1207-135E-9876-7D8A21729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2273" y="4093665"/>
            <a:ext cx="1369307" cy="1080655"/>
          </a:xfrm>
        </p:spPr>
        <p:txBody>
          <a:bodyPr/>
          <a:lstStyle/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Veggie burger &amp; wedges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0D8E81-5F8F-8DD6-E57F-78C21F7BDE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/>
          </a:p>
          <a:p>
            <a:r>
              <a:rPr lang="en-GB"/>
              <a:t>Veggie Picnic day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0FE66E-8962-53AB-CCDF-E85F04889B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Veggie fingers &amp; chips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8EBDC2-65AD-ED4F-1A29-7922740E19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Sausage roll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7BF52C-3BF5-479E-CB9F-4810B5A010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67952" y="5550506"/>
            <a:ext cx="1209820" cy="108065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Ham sandwich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36A65E-E304-89E5-6C0A-BA9EF77D8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Cheesy melt</a:t>
            </a:r>
          </a:p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85C8A9-0DAB-2665-A632-34566384A2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86890" y="5575271"/>
            <a:ext cx="1095891" cy="108065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Tuna Baguette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9F3C1E0-401B-E7DE-6DEC-BD6EEE7025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Chicken wrap</a:t>
            </a:r>
          </a:p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B2AFD7-E33C-EEDB-DBB5-491E868B49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67952" y="7015096"/>
            <a:ext cx="1164473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Cinnamon roll</a:t>
            </a:r>
          </a:p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36C3771-8291-51E6-60FE-19DD376EC3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77772" y="7015096"/>
            <a:ext cx="1353808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Rice crispy treat </a:t>
            </a: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1679E39-EEE5-7625-C982-7BCE6E0E36B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31580" y="7015096"/>
            <a:ext cx="1206512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Arctic roll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3089EB-06CF-987B-0BF8-F5CCDCD361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965032" y="7015096"/>
            <a:ext cx="1226868" cy="1080655"/>
          </a:xfrm>
        </p:spPr>
        <p:txBody>
          <a:bodyPr/>
          <a:lstStyle/>
          <a:p>
            <a:endParaRPr lang="en-GB"/>
          </a:p>
          <a:p>
            <a:pPr marL="0" lvl="0" indent="0" algn="ctr" rtl="0">
              <a:spcBef>
                <a:spcPts val="827"/>
              </a:spcBef>
              <a:spcAft>
                <a:spcPts val="0"/>
              </a:spcAft>
              <a:buNone/>
            </a:pPr>
            <a:r>
              <a:rPr lang="en-GB"/>
              <a:t>Pineapple upside down cake</a:t>
            </a:r>
          </a:p>
          <a:p>
            <a:endParaRPr lang="en-US"/>
          </a:p>
        </p:txBody>
      </p:sp>
      <p:sp>
        <p:nvSpPr>
          <p:cNvPr id="45" name="Google Shape;59;p2">
            <a:extLst>
              <a:ext uri="{FF2B5EF4-FFF2-40B4-BE49-F238E27FC236}">
                <a16:creationId xmlns:a16="http://schemas.microsoft.com/office/drawing/2014/main" id="{C11D9846-FD30-293F-27B8-34DF009F16BA}"/>
              </a:ext>
            </a:extLst>
          </p:cNvPr>
          <p:cNvSpPr txBox="1">
            <a:spLocks/>
          </p:cNvSpPr>
          <p:nvPr/>
        </p:nvSpPr>
        <p:spPr>
          <a:xfrm>
            <a:off x="1947427" y="9611159"/>
            <a:ext cx="4077872" cy="95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/>
              <a:t>Week commencing 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27</a:t>
            </a:r>
            <a:r>
              <a:rPr lang="en-GB" baseline="30000"/>
              <a:t>th</a:t>
            </a:r>
            <a:r>
              <a:rPr lang="en-GB"/>
              <a:t> April, 18</a:t>
            </a:r>
            <a:r>
              <a:rPr lang="en-GB" baseline="30000"/>
              <a:t>th</a:t>
            </a:r>
            <a:r>
              <a:rPr lang="en-GB"/>
              <a:t> May, </a:t>
            </a:r>
          </a:p>
          <a:p>
            <a:pPr marL="0" indent="0">
              <a:spcBef>
                <a:spcPts val="0"/>
              </a:spcBef>
            </a:pPr>
            <a:r>
              <a:rPr lang="en-GB"/>
              <a:t>15</a:t>
            </a:r>
            <a:r>
              <a:rPr lang="en-GB" baseline="30000"/>
              <a:t>th</a:t>
            </a:r>
            <a:r>
              <a:rPr lang="en-GB"/>
              <a:t> June, 6</a:t>
            </a:r>
            <a:r>
              <a:rPr lang="en-GB" baseline="30000"/>
              <a:t>th</a:t>
            </a:r>
            <a:r>
              <a:rPr lang="en-GB"/>
              <a:t> July</a:t>
            </a:r>
          </a:p>
        </p:txBody>
      </p:sp>
      <p:pic>
        <p:nvPicPr>
          <p:cNvPr id="23" name="Picture 22" descr="A logo with vegetables and text&#10;&#10;AI-generated content may be incorrect.">
            <a:extLst>
              <a:ext uri="{FF2B5EF4-FFF2-40B4-BE49-F238E27FC236}">
                <a16:creationId xmlns:a16="http://schemas.microsoft.com/office/drawing/2014/main" id="{3BC76CE8-FF3C-71E3-A463-51BD9B94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847" y="9790740"/>
            <a:ext cx="736978" cy="778090"/>
          </a:xfrm>
          <a:prstGeom prst="rect">
            <a:avLst/>
          </a:prstGeom>
        </p:spPr>
      </p:pic>
      <p:pic>
        <p:nvPicPr>
          <p:cNvPr id="24" name="Picture 23" descr="A blue and black logo&#10;&#10;AI-generated content may be incorrect.">
            <a:extLst>
              <a:ext uri="{FF2B5EF4-FFF2-40B4-BE49-F238E27FC236}">
                <a16:creationId xmlns:a16="http://schemas.microsoft.com/office/drawing/2014/main" id="{17463FD5-47CB-BB13-E3BD-B9415EEC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2" y="9734139"/>
            <a:ext cx="2003259" cy="834691"/>
          </a:xfrm>
          <a:prstGeom prst="rect">
            <a:avLst/>
          </a:prstGeom>
        </p:spPr>
      </p:pic>
      <p:pic>
        <p:nvPicPr>
          <p:cNvPr id="25" name="Picture 2" descr="Vegan symbol Images - Free Download on Freepik">
            <a:extLst>
              <a:ext uri="{FF2B5EF4-FFF2-40B4-BE49-F238E27FC236}">
                <a16:creationId xmlns:a16="http://schemas.microsoft.com/office/drawing/2014/main" id="{ADCE7E6A-2747-FDDC-6A7E-80B1A22DD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01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egan symbol Images - Free Download on Freepik">
            <a:extLst>
              <a:ext uri="{FF2B5EF4-FFF2-40B4-BE49-F238E27FC236}">
                <a16:creationId xmlns:a16="http://schemas.microsoft.com/office/drawing/2014/main" id="{250FBB44-1D7B-881F-70BD-A7DA1DC13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83" y="6478699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egan symbol Images - Free Download on Freepik">
            <a:extLst>
              <a:ext uri="{FF2B5EF4-FFF2-40B4-BE49-F238E27FC236}">
                <a16:creationId xmlns:a16="http://schemas.microsoft.com/office/drawing/2014/main" id="{0E8322B9-6184-85D9-B95B-CEC12AC2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05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egan symbol Images - Free Download on Freepik">
            <a:extLst>
              <a:ext uri="{FF2B5EF4-FFF2-40B4-BE49-F238E27FC236}">
                <a16:creationId xmlns:a16="http://schemas.microsoft.com/office/drawing/2014/main" id="{1F840059-EE83-8A59-D6EF-75976ED3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73" y="5022693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egan symbol Images - Free Download on Freepik">
            <a:extLst>
              <a:ext uri="{FF2B5EF4-FFF2-40B4-BE49-F238E27FC236}">
                <a16:creationId xmlns:a16="http://schemas.microsoft.com/office/drawing/2014/main" id="{4B8096E7-1830-1406-E686-91A1786D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05" y="7923410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egan symbol Images - Free Download on Freepik">
            <a:extLst>
              <a:ext uri="{FF2B5EF4-FFF2-40B4-BE49-F238E27FC236}">
                <a16:creationId xmlns:a16="http://schemas.microsoft.com/office/drawing/2014/main" id="{D435C36C-6792-023C-976D-BDECEE1C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73" y="7923410"/>
            <a:ext cx="194508" cy="1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9A47B81-8473-DA02-39F0-3AEBE94A8B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Quorn tikka &amp; savoury rice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4F8E28B-B98E-0190-8699-45A3EF7AAE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3347" y="7015096"/>
            <a:ext cx="1022744" cy="1080655"/>
          </a:xfrm>
        </p:spPr>
        <p:txBody>
          <a:bodyPr/>
          <a:lstStyle/>
          <a:p>
            <a:r>
              <a:rPr lang="en-GB"/>
              <a:t>Cheese cake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E44F25C-E183-AD3B-8FD9-29DFDB8168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Picnic day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FC8564FB-B4E8-30AA-7CC4-33616F3A32C2}"/>
              </a:ext>
            </a:extLst>
          </p:cNvPr>
          <p:cNvSpPr txBox="1">
            <a:spLocks/>
          </p:cNvSpPr>
          <p:nvPr/>
        </p:nvSpPr>
        <p:spPr>
          <a:xfrm>
            <a:off x="970780" y="8812991"/>
            <a:ext cx="3037437" cy="1080655"/>
          </a:xfrm>
          <a:prstGeom prst="rect">
            <a:avLst/>
          </a:prstGeom>
        </p:spPr>
        <p:txBody>
          <a:bodyPr anchor="ctr"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r>
              <a:rPr lang="en-GB" sz="1200">
                <a:solidFill>
                  <a:srgbClr val="515356"/>
                </a:solidFill>
              </a:rPr>
              <a:t>Beans/cheese/tuna/salmon</a:t>
            </a:r>
          </a:p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39886C-95D3-5A72-1F46-E57CE1840FC7}"/>
              </a:ext>
            </a:extLst>
          </p:cNvPr>
          <p:cNvSpPr txBox="1"/>
          <p:nvPr/>
        </p:nvSpPr>
        <p:spPr>
          <a:xfrm>
            <a:off x="5167456" y="8935076"/>
            <a:ext cx="37831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1200" dirty="0">
                <a:solidFill>
                  <a:srgbClr val="5153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flavours of yogurts</a:t>
            </a:r>
          </a:p>
        </p:txBody>
      </p:sp>
    </p:spTree>
    <p:extLst>
      <p:ext uri="{BB962C8B-B14F-4D97-AF65-F5344CB8AC3E}">
        <p14:creationId xmlns:p14="http://schemas.microsoft.com/office/powerpoint/2010/main" val="386052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34247BC191B4CBF5AC1DD3C0BDB6F" ma:contentTypeVersion="11" ma:contentTypeDescription="Create a new document." ma:contentTypeScope="" ma:versionID="09176f7a5bb26882f0262172d2ed44a3">
  <xsd:schema xmlns:xsd="http://www.w3.org/2001/XMLSchema" xmlns:xs="http://www.w3.org/2001/XMLSchema" xmlns:p="http://schemas.microsoft.com/office/2006/metadata/properties" xmlns:ns2="0f2f7a5a-bd78-4d55-8d6b-d7a215cd89c9" xmlns:ns3="e44805b9-b43e-44ba-a5a5-67ea1f9d6cce" targetNamespace="http://schemas.microsoft.com/office/2006/metadata/properties" ma:root="true" ma:fieldsID="1d5ada62e90b8aa82122b06c89382636" ns2:_="" ns3:_="">
    <xsd:import namespace="0f2f7a5a-bd78-4d55-8d6b-d7a215cd89c9"/>
    <xsd:import namespace="e44805b9-b43e-44ba-a5a5-67ea1f9d6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f7a5a-bd78-4d55-8d6b-d7a215cd89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19f922-8e1b-4d90-a446-5ad23338ad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05b9-b43e-44ba-a5a5-67ea1f9d6c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8bf876d-b4b9-4ebb-920c-fabbaf31d92e}" ma:internalName="TaxCatchAll" ma:showField="CatchAllData" ma:web="e44805b9-b43e-44ba-a5a5-67ea1f9d6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2f7a5a-bd78-4d55-8d6b-d7a215cd89c9">
      <Terms xmlns="http://schemas.microsoft.com/office/infopath/2007/PartnerControls"/>
    </lcf76f155ced4ddcb4097134ff3c332f>
    <TaxCatchAll xmlns="e44805b9-b43e-44ba-a5a5-67ea1f9d6cce" xsi:nil="true"/>
  </documentManagement>
</p:properties>
</file>

<file path=customXml/itemProps1.xml><?xml version="1.0" encoding="utf-8"?>
<ds:datastoreItem xmlns:ds="http://schemas.openxmlformats.org/officeDocument/2006/customXml" ds:itemID="{8EDB7653-0C62-4D01-8FC1-01CE2910C62E}">
  <ds:schemaRefs>
    <ds:schemaRef ds:uri="0f2f7a5a-bd78-4d55-8d6b-d7a215cd89c9"/>
    <ds:schemaRef ds:uri="e44805b9-b43e-44ba-a5a5-67ea1f9d6c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E550018-A92F-4431-BBEC-7F2E7DDD1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2D5A1C-DE8D-41D6-B79E-F036033EC9BA}">
  <ds:schemaRefs>
    <ds:schemaRef ds:uri="0f2f7a5a-bd78-4d55-8d6b-d7a215cd89c9"/>
    <ds:schemaRef ds:uri="e44805b9-b43e-44ba-a5a5-67ea1f9d6c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272</Words>
  <Application>Microsoft Office PowerPoint</Application>
  <PresentationFormat>Custom</PresentationFormat>
  <Paragraphs>130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Coathup</dc:creator>
  <cp:lastModifiedBy>Lauren Hill</cp:lastModifiedBy>
  <cp:revision>2</cp:revision>
  <cp:lastPrinted>2026-03-12T15:17:11Z</cp:lastPrinted>
  <dcterms:created xsi:type="dcterms:W3CDTF">2022-07-18T10:38:17Z</dcterms:created>
  <dcterms:modified xsi:type="dcterms:W3CDTF">2026-05-21T08:37:20Z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0x01010010D34247BC191B4CBF5AC1DD3C0BDB6F</vt:lpwstr>
  </property>
  <property fmtid="{D5CDD505-2E9C-101B-9397-08002B2CF9AE}" pid="3" name="MediaServiceImageTags">
    <vt:lpwstr/>
  </property>
</Properties>
</file>